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21218"/>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Abstract Classes and Interfaces in Java</a:t>
            </a:r>
            <a:endParaRPr lang="en-US" sz="4400" dirty="0"/>
          </a:p>
        </p:txBody>
      </p:sp>
      <p:sp>
        <p:nvSpPr>
          <p:cNvPr id="4" name="Text 1"/>
          <p:cNvSpPr/>
          <p:nvPr/>
        </p:nvSpPr>
        <p:spPr>
          <a:xfrm>
            <a:off x="837724" y="3888224"/>
            <a:ext cx="7468553"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 Java, abstract classes and interfaces are powerful tools for creating robust, modular, and extensible software. These language features enable developers to define common behavior, promote code reuse, and enforce consistent interfaces across related classes.</a:t>
            </a:r>
            <a:endParaRPr lang="en-US" sz="1850" dirty="0"/>
          </a:p>
        </p:txBody>
      </p:sp>
      <p:sp>
        <p:nvSpPr>
          <p:cNvPr id="5" name="Shape 2"/>
          <p:cNvSpPr/>
          <p:nvPr/>
        </p:nvSpPr>
        <p:spPr>
          <a:xfrm>
            <a:off x="837724" y="5707380"/>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5715000"/>
            <a:ext cx="367665" cy="367665"/>
          </a:xfrm>
          <a:prstGeom prst="rect">
            <a:avLst/>
          </a:prstGeom>
        </p:spPr>
      </p:pic>
      <p:sp>
        <p:nvSpPr>
          <p:cNvPr id="7" name="Text 3"/>
          <p:cNvSpPr/>
          <p:nvPr/>
        </p:nvSpPr>
        <p:spPr>
          <a:xfrm>
            <a:off x="1340287" y="5689521"/>
            <a:ext cx="2824877" cy="418862"/>
          </a:xfrm>
          <a:prstGeom prst="rect">
            <a:avLst/>
          </a:prstGeom>
          <a:noFill/>
          <a:ln/>
        </p:spPr>
        <p:txBody>
          <a:bodyPr wrap="none" lIns="0" tIns="0" rIns="0" bIns="0" rtlCol="0" anchor="t"/>
          <a:lstStyle/>
          <a:p>
            <a:pPr algn="l" indent="0" marL="0">
              <a:lnSpc>
                <a:spcPts val="3250"/>
              </a:lnSpc>
              <a:buNone/>
            </a:pPr>
            <a:r>
              <a:rPr lang="en-US" sz="2350" b="1" spc="-38" kern="0" dirty="0">
                <a:solidFill>
                  <a:srgbClr val="272525"/>
                </a:solidFill>
                <a:latin typeface="Source Sans Pro Bold" pitchFamily="34" charset="0"/>
                <a:ea typeface="Source Sans Pro Bold" pitchFamily="34" charset="-122"/>
                <a:cs typeface="Source Sans Pro Bold" pitchFamily="34" charset="-120"/>
              </a:rPr>
              <a:t>by Roshika Kumaravel</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95668" y="1003697"/>
            <a:ext cx="7525464" cy="1360170"/>
          </a:xfrm>
          <a:prstGeom prst="rect">
            <a:avLst/>
          </a:prstGeom>
          <a:noFill/>
          <a:ln/>
        </p:spPr>
        <p:txBody>
          <a:bodyPr wrap="square" lIns="0" tIns="0" rIns="0" bIns="0" rtlCol="0" anchor="t"/>
          <a:lstStyle/>
          <a:p>
            <a:pPr indent="0" marL="0">
              <a:lnSpc>
                <a:spcPts val="5350"/>
              </a:lnSpc>
              <a:buNone/>
            </a:pPr>
            <a:r>
              <a:rPr lang="en-US" sz="4250" spc="-86" kern="0" dirty="0">
                <a:solidFill>
                  <a:srgbClr val="000000"/>
                </a:solidFill>
                <a:latin typeface="Source Serif Pro Semi Bold" pitchFamily="34" charset="0"/>
                <a:ea typeface="Source Serif Pro Semi Bold" pitchFamily="34" charset="-122"/>
                <a:cs typeface="Source Serif Pro Semi Bold" pitchFamily="34" charset="-120"/>
              </a:rPr>
              <a:t>Best Practices and Recommendations</a:t>
            </a:r>
            <a:endParaRPr lang="en-US" sz="4250" dirty="0"/>
          </a:p>
        </p:txBody>
      </p:sp>
      <p:sp>
        <p:nvSpPr>
          <p:cNvPr id="4" name="Shape 1"/>
          <p:cNvSpPr/>
          <p:nvPr/>
        </p:nvSpPr>
        <p:spPr>
          <a:xfrm>
            <a:off x="6295668" y="2710696"/>
            <a:ext cx="7525464" cy="4515207"/>
          </a:xfrm>
          <a:prstGeom prst="roundRect">
            <a:avLst>
              <a:gd name="adj" fmla="val 2151"/>
            </a:avLst>
          </a:prstGeom>
          <a:noFill/>
          <a:ln w="7620">
            <a:solidFill>
              <a:srgbClr val="000000">
                <a:alpha val="8000"/>
              </a:srgbClr>
            </a:solidFill>
            <a:prstDash val="solid"/>
          </a:ln>
        </p:spPr>
      </p:sp>
      <p:sp>
        <p:nvSpPr>
          <p:cNvPr id="5" name="Shape 2"/>
          <p:cNvSpPr/>
          <p:nvPr/>
        </p:nvSpPr>
        <p:spPr>
          <a:xfrm>
            <a:off x="6303288" y="2718316"/>
            <a:ext cx="7510224" cy="1032510"/>
          </a:xfrm>
          <a:prstGeom prst="rect">
            <a:avLst/>
          </a:prstGeom>
          <a:solidFill>
            <a:srgbClr val="FFFFFF">
              <a:alpha val="4000"/>
            </a:srgbClr>
          </a:solidFill>
          <a:ln/>
        </p:spPr>
      </p:sp>
      <p:sp>
        <p:nvSpPr>
          <p:cNvPr id="6" name="Text 3"/>
          <p:cNvSpPr/>
          <p:nvPr/>
        </p:nvSpPr>
        <p:spPr>
          <a:xfrm>
            <a:off x="6534507" y="2864644"/>
            <a:ext cx="3288863" cy="739854"/>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Prefer interfaces over abstract classes when possible</a:t>
            </a:r>
            <a:endParaRPr lang="en-US" sz="1800" dirty="0"/>
          </a:p>
        </p:txBody>
      </p:sp>
      <p:sp>
        <p:nvSpPr>
          <p:cNvPr id="7" name="Text 4"/>
          <p:cNvSpPr/>
          <p:nvPr/>
        </p:nvSpPr>
        <p:spPr>
          <a:xfrm>
            <a:off x="10293429" y="2864644"/>
            <a:ext cx="3288863" cy="739854"/>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Interfaces promote loose coupling and flexibility</a:t>
            </a:r>
            <a:endParaRPr lang="en-US" sz="1800" dirty="0"/>
          </a:p>
        </p:txBody>
      </p:sp>
      <p:sp>
        <p:nvSpPr>
          <p:cNvPr id="8" name="Shape 5"/>
          <p:cNvSpPr/>
          <p:nvPr/>
        </p:nvSpPr>
        <p:spPr>
          <a:xfrm>
            <a:off x="6303288" y="3750826"/>
            <a:ext cx="7510224" cy="1032510"/>
          </a:xfrm>
          <a:prstGeom prst="rect">
            <a:avLst/>
          </a:prstGeom>
          <a:solidFill>
            <a:srgbClr val="000000">
              <a:alpha val="4000"/>
            </a:srgbClr>
          </a:solidFill>
          <a:ln/>
        </p:spPr>
      </p:sp>
      <p:sp>
        <p:nvSpPr>
          <p:cNvPr id="9" name="Text 6"/>
          <p:cNvSpPr/>
          <p:nvPr/>
        </p:nvSpPr>
        <p:spPr>
          <a:xfrm>
            <a:off x="6534507" y="3897154"/>
            <a:ext cx="3288863" cy="739854"/>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Use abstract classes when you need to share common state or behavior</a:t>
            </a:r>
            <a:endParaRPr lang="en-US" sz="1800" dirty="0"/>
          </a:p>
        </p:txBody>
      </p:sp>
      <p:sp>
        <p:nvSpPr>
          <p:cNvPr id="10" name="Text 7"/>
          <p:cNvSpPr/>
          <p:nvPr/>
        </p:nvSpPr>
        <p:spPr>
          <a:xfrm>
            <a:off x="10293429" y="3897154"/>
            <a:ext cx="3288863" cy="739854"/>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Abstract classes enable code reuse and partial implementation</a:t>
            </a:r>
            <a:endParaRPr lang="en-US" sz="1800" dirty="0"/>
          </a:p>
        </p:txBody>
      </p:sp>
      <p:sp>
        <p:nvSpPr>
          <p:cNvPr id="11" name="Shape 8"/>
          <p:cNvSpPr/>
          <p:nvPr/>
        </p:nvSpPr>
        <p:spPr>
          <a:xfrm>
            <a:off x="6303288" y="4783336"/>
            <a:ext cx="7510224" cy="1402437"/>
          </a:xfrm>
          <a:prstGeom prst="rect">
            <a:avLst/>
          </a:prstGeom>
          <a:solidFill>
            <a:srgbClr val="FFFFFF">
              <a:alpha val="4000"/>
            </a:srgbClr>
          </a:solidFill>
          <a:ln/>
        </p:spPr>
      </p:sp>
      <p:sp>
        <p:nvSpPr>
          <p:cNvPr id="12" name="Text 9"/>
          <p:cNvSpPr/>
          <p:nvPr/>
        </p:nvSpPr>
        <p:spPr>
          <a:xfrm>
            <a:off x="6534507" y="4929664"/>
            <a:ext cx="3288863" cy="1109782"/>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Leverage default methods in interfaces for backwards compatibility</a:t>
            </a:r>
            <a:endParaRPr lang="en-US" sz="1800" dirty="0"/>
          </a:p>
        </p:txBody>
      </p:sp>
      <p:sp>
        <p:nvSpPr>
          <p:cNvPr id="13" name="Text 10"/>
          <p:cNvSpPr/>
          <p:nvPr/>
        </p:nvSpPr>
        <p:spPr>
          <a:xfrm>
            <a:off x="10293429" y="4929664"/>
            <a:ext cx="3288863" cy="1109782"/>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Default methods allow you to add new functionality without breaking existing code</a:t>
            </a:r>
            <a:endParaRPr lang="en-US" sz="1800" dirty="0"/>
          </a:p>
        </p:txBody>
      </p:sp>
      <p:sp>
        <p:nvSpPr>
          <p:cNvPr id="14" name="Shape 11"/>
          <p:cNvSpPr/>
          <p:nvPr/>
        </p:nvSpPr>
        <p:spPr>
          <a:xfrm>
            <a:off x="6303288" y="6185773"/>
            <a:ext cx="7510224" cy="1032510"/>
          </a:xfrm>
          <a:prstGeom prst="rect">
            <a:avLst/>
          </a:prstGeom>
          <a:solidFill>
            <a:srgbClr val="000000">
              <a:alpha val="4000"/>
            </a:srgbClr>
          </a:solidFill>
          <a:ln/>
        </p:spPr>
      </p:sp>
      <p:sp>
        <p:nvSpPr>
          <p:cNvPr id="15" name="Text 12"/>
          <p:cNvSpPr/>
          <p:nvPr/>
        </p:nvSpPr>
        <p:spPr>
          <a:xfrm>
            <a:off x="6534507" y="6332101"/>
            <a:ext cx="3288863" cy="739854"/>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Avoid mixing abstract and concrete methods in the same interface</a:t>
            </a:r>
            <a:endParaRPr lang="en-US" sz="1800" dirty="0"/>
          </a:p>
        </p:txBody>
      </p:sp>
      <p:sp>
        <p:nvSpPr>
          <p:cNvPr id="16" name="Text 13"/>
          <p:cNvSpPr/>
          <p:nvPr/>
        </p:nvSpPr>
        <p:spPr>
          <a:xfrm>
            <a:off x="10293429" y="6332101"/>
            <a:ext cx="3288863" cy="739854"/>
          </a:xfrm>
          <a:prstGeom prst="rect">
            <a:avLst/>
          </a:prstGeom>
          <a:noFill/>
          <a:ln/>
        </p:spPr>
        <p:txBody>
          <a:bodyPr wrap="square" lIns="0" tIns="0" rIns="0" bIns="0" rtlCol="0" anchor="t"/>
          <a:lstStyle/>
          <a:p>
            <a:pPr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Interfaces should be purely abstract to maintain a clear contract</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49837"/>
            <a:ext cx="6353651"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What is an Abstract Class?</a:t>
            </a:r>
            <a:endParaRPr lang="en-US" sz="4400" dirty="0"/>
          </a:p>
        </p:txBody>
      </p:sp>
      <p:sp>
        <p:nvSpPr>
          <p:cNvPr id="4" name="Shape 1"/>
          <p:cNvSpPr/>
          <p:nvPr/>
        </p:nvSpPr>
        <p:spPr>
          <a:xfrm>
            <a:off x="6324124" y="2882027"/>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6508909" y="2982277"/>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7101959" y="2882027"/>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Partially Implemented</a:t>
            </a:r>
            <a:endParaRPr lang="en-US" sz="2200" dirty="0"/>
          </a:p>
        </p:txBody>
      </p:sp>
      <p:sp>
        <p:nvSpPr>
          <p:cNvPr id="7" name="Text 4"/>
          <p:cNvSpPr/>
          <p:nvPr/>
        </p:nvSpPr>
        <p:spPr>
          <a:xfrm>
            <a:off x="7101959" y="3377565"/>
            <a:ext cx="283678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An abstract class can contain both abstract methods and concrete methods.</a:t>
            </a:r>
            <a:endParaRPr lang="en-US" sz="1850" dirty="0"/>
          </a:p>
        </p:txBody>
      </p:sp>
      <p:sp>
        <p:nvSpPr>
          <p:cNvPr id="8" name="Shape 5"/>
          <p:cNvSpPr/>
          <p:nvPr/>
        </p:nvSpPr>
        <p:spPr>
          <a:xfrm>
            <a:off x="10178058" y="2882027"/>
            <a:ext cx="538520" cy="538520"/>
          </a:xfrm>
          <a:prstGeom prst="roundRect">
            <a:avLst>
              <a:gd name="adj" fmla="val 18670"/>
            </a:avLst>
          </a:prstGeom>
          <a:solidFill>
            <a:srgbClr val="F0D4F7"/>
          </a:solidFill>
          <a:ln w="7620">
            <a:solidFill>
              <a:srgbClr val="D6BADD"/>
            </a:solidFill>
            <a:prstDash val="solid"/>
          </a:ln>
        </p:spPr>
      </p:sp>
      <p:sp>
        <p:nvSpPr>
          <p:cNvPr id="9" name="Text 6"/>
          <p:cNvSpPr/>
          <p:nvPr/>
        </p:nvSpPr>
        <p:spPr>
          <a:xfrm>
            <a:off x="10362843" y="2982277"/>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7"/>
          <p:cNvSpPr/>
          <p:nvPr/>
        </p:nvSpPr>
        <p:spPr>
          <a:xfrm>
            <a:off x="10955893" y="2882027"/>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Non-Instantiable</a:t>
            </a:r>
            <a:endParaRPr lang="en-US" sz="2200" dirty="0"/>
          </a:p>
        </p:txBody>
      </p:sp>
      <p:sp>
        <p:nvSpPr>
          <p:cNvPr id="11" name="Text 8"/>
          <p:cNvSpPr/>
          <p:nvPr/>
        </p:nvSpPr>
        <p:spPr>
          <a:xfrm>
            <a:off x="10955893" y="3377565"/>
            <a:ext cx="2836783"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Abstract classes cannot be directly instantiated, they must be extended by concrete subclasses.</a:t>
            </a:r>
            <a:endParaRPr lang="en-US" sz="1850" dirty="0"/>
          </a:p>
        </p:txBody>
      </p:sp>
      <p:sp>
        <p:nvSpPr>
          <p:cNvPr id="12" name="Shape 9"/>
          <p:cNvSpPr/>
          <p:nvPr/>
        </p:nvSpPr>
        <p:spPr>
          <a:xfrm>
            <a:off x="6324124" y="5418177"/>
            <a:ext cx="538520" cy="538520"/>
          </a:xfrm>
          <a:prstGeom prst="roundRect">
            <a:avLst>
              <a:gd name="adj" fmla="val 18670"/>
            </a:avLst>
          </a:prstGeom>
          <a:solidFill>
            <a:srgbClr val="F0D4F7"/>
          </a:solidFill>
          <a:ln w="7620">
            <a:solidFill>
              <a:srgbClr val="D6BADD"/>
            </a:solidFill>
            <a:prstDash val="solid"/>
          </a:ln>
        </p:spPr>
      </p:sp>
      <p:sp>
        <p:nvSpPr>
          <p:cNvPr id="13" name="Text 10"/>
          <p:cNvSpPr/>
          <p:nvPr/>
        </p:nvSpPr>
        <p:spPr>
          <a:xfrm>
            <a:off x="6508909" y="5518428"/>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4" name="Text 11"/>
          <p:cNvSpPr/>
          <p:nvPr/>
        </p:nvSpPr>
        <p:spPr>
          <a:xfrm>
            <a:off x="7101959" y="5418177"/>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Common Behavior</a:t>
            </a:r>
            <a:endParaRPr lang="en-US" sz="2200" dirty="0"/>
          </a:p>
        </p:txBody>
      </p:sp>
      <p:sp>
        <p:nvSpPr>
          <p:cNvPr id="15" name="Text 12"/>
          <p:cNvSpPr/>
          <p:nvPr/>
        </p:nvSpPr>
        <p:spPr>
          <a:xfrm>
            <a:off x="7101959" y="5913715"/>
            <a:ext cx="6690717"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Abstract classes are used to define and share common behavior among related classes.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485787"/>
            <a:ext cx="7808238"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Key Features of Abstract Classes</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Inheritance</a:t>
            </a:r>
            <a:endParaRPr lang="en-US" sz="2200" dirty="0"/>
          </a:p>
        </p:txBody>
      </p:sp>
      <p:sp>
        <p:nvSpPr>
          <p:cNvPr id="4" name="Text 2"/>
          <p:cNvSpPr/>
          <p:nvPr/>
        </p:nvSpPr>
        <p:spPr>
          <a:xfrm>
            <a:off x="837724" y="4379357"/>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Abstract classes support single inheritance, allowing a class to extend only one abstract class.</a:t>
            </a:r>
            <a:endParaRPr lang="en-US" sz="1850" dirty="0"/>
          </a:p>
        </p:txBody>
      </p:sp>
      <p:sp>
        <p:nvSpPr>
          <p:cNvPr id="5" name="Text 3"/>
          <p:cNvSpPr/>
          <p:nvPr/>
        </p:nvSpPr>
        <p:spPr>
          <a:xfrm>
            <a:off x="5357813" y="3788093"/>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Access Modifiers</a:t>
            </a:r>
            <a:endParaRPr lang="en-US" sz="2200" dirty="0"/>
          </a:p>
        </p:txBody>
      </p:sp>
      <p:sp>
        <p:nvSpPr>
          <p:cNvPr id="6" name="Text 4"/>
          <p:cNvSpPr/>
          <p:nvPr/>
        </p:nvSpPr>
        <p:spPr>
          <a:xfrm>
            <a:off x="5357813" y="4379357"/>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Abstract classes can have public, protected, or private access modifiers for their members.</a:t>
            </a:r>
            <a:endParaRPr lang="en-US" sz="1850" dirty="0"/>
          </a:p>
        </p:txBody>
      </p:sp>
      <p:sp>
        <p:nvSpPr>
          <p:cNvPr id="7" name="Text 5"/>
          <p:cNvSpPr/>
          <p:nvPr/>
        </p:nvSpPr>
        <p:spPr>
          <a:xfrm>
            <a:off x="9877901" y="3788093"/>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Concrete Methods</a:t>
            </a:r>
            <a:endParaRPr lang="en-US" sz="2200" dirty="0"/>
          </a:p>
        </p:txBody>
      </p:sp>
      <p:sp>
        <p:nvSpPr>
          <p:cNvPr id="8" name="Text 6"/>
          <p:cNvSpPr/>
          <p:nvPr/>
        </p:nvSpPr>
        <p:spPr>
          <a:xfrm>
            <a:off x="9877901" y="4379357"/>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Abstract classes can provide concrete method implementations to be shared by subclasses.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07455" y="832961"/>
            <a:ext cx="6967061" cy="689967"/>
          </a:xfrm>
          <a:prstGeom prst="rect">
            <a:avLst/>
          </a:prstGeom>
          <a:noFill/>
          <a:ln/>
        </p:spPr>
        <p:txBody>
          <a:bodyPr wrap="none" lIns="0" tIns="0" rIns="0" bIns="0" rtlCol="0" anchor="t"/>
          <a:lstStyle/>
          <a:p>
            <a:pPr indent="0" marL="0">
              <a:lnSpc>
                <a:spcPts val="5400"/>
              </a:lnSpc>
              <a:buNone/>
            </a:pPr>
            <a:r>
              <a:rPr lang="en-US" sz="4300" spc="-87" kern="0" dirty="0">
                <a:solidFill>
                  <a:srgbClr val="000000"/>
                </a:solidFill>
                <a:latin typeface="Source Serif Pro Semi Bold" pitchFamily="34" charset="0"/>
                <a:ea typeface="Source Serif Pro Semi Bold" pitchFamily="34" charset="-122"/>
                <a:cs typeface="Source Serif Pro Semi Bold" pitchFamily="34" charset="-120"/>
              </a:rPr>
              <a:t>When to use Abstract Classes</a:t>
            </a:r>
            <a:endParaRPr lang="en-US" sz="4300" dirty="0"/>
          </a:p>
        </p:txBody>
      </p:sp>
      <p:sp>
        <p:nvSpPr>
          <p:cNvPr id="4" name="Shape 1"/>
          <p:cNvSpPr/>
          <p:nvPr/>
        </p:nvSpPr>
        <p:spPr>
          <a:xfrm>
            <a:off x="6307455" y="1874758"/>
            <a:ext cx="3633668" cy="2471142"/>
          </a:xfrm>
          <a:prstGeom prst="roundRect">
            <a:avLst>
              <a:gd name="adj" fmla="val 3987"/>
            </a:avLst>
          </a:prstGeom>
          <a:solidFill>
            <a:srgbClr val="F0D4F7"/>
          </a:solidFill>
          <a:ln w="7620">
            <a:solidFill>
              <a:srgbClr val="D6BADD"/>
            </a:solidFill>
            <a:prstDash val="solid"/>
          </a:ln>
        </p:spPr>
      </p:sp>
      <p:sp>
        <p:nvSpPr>
          <p:cNvPr id="5" name="Text 2"/>
          <p:cNvSpPr/>
          <p:nvPr/>
        </p:nvSpPr>
        <p:spPr>
          <a:xfrm>
            <a:off x="6549628" y="2116931"/>
            <a:ext cx="2759988" cy="344924"/>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Common Behavior</a:t>
            </a:r>
            <a:endParaRPr lang="en-US" sz="2150" dirty="0"/>
          </a:p>
        </p:txBody>
      </p:sp>
      <p:sp>
        <p:nvSpPr>
          <p:cNvPr id="6" name="Text 3"/>
          <p:cNvSpPr/>
          <p:nvPr/>
        </p:nvSpPr>
        <p:spPr>
          <a:xfrm>
            <a:off x="6549628" y="2602587"/>
            <a:ext cx="3149322" cy="1501140"/>
          </a:xfrm>
          <a:prstGeom prst="rect">
            <a:avLst/>
          </a:prstGeom>
          <a:noFill/>
          <a:ln/>
        </p:spPr>
        <p:txBody>
          <a:bodyPr wrap="square" lIns="0" tIns="0" rIns="0" bIns="0" rtlCol="0" anchor="t"/>
          <a:lstStyle/>
          <a:p>
            <a:pPr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Abstract classes are useful when you have a group of related classes that share common behavior.</a:t>
            </a:r>
            <a:endParaRPr lang="en-US" sz="1800" dirty="0"/>
          </a:p>
        </p:txBody>
      </p:sp>
      <p:sp>
        <p:nvSpPr>
          <p:cNvPr id="7" name="Shape 4"/>
          <p:cNvSpPr/>
          <p:nvPr/>
        </p:nvSpPr>
        <p:spPr>
          <a:xfrm>
            <a:off x="10175677" y="1874758"/>
            <a:ext cx="3633668" cy="2471142"/>
          </a:xfrm>
          <a:prstGeom prst="roundRect">
            <a:avLst>
              <a:gd name="adj" fmla="val 3987"/>
            </a:avLst>
          </a:prstGeom>
          <a:solidFill>
            <a:srgbClr val="F0D4F7"/>
          </a:solidFill>
          <a:ln w="7620">
            <a:solidFill>
              <a:srgbClr val="D6BADD"/>
            </a:solidFill>
            <a:prstDash val="solid"/>
          </a:ln>
        </p:spPr>
      </p:sp>
      <p:sp>
        <p:nvSpPr>
          <p:cNvPr id="8" name="Text 5"/>
          <p:cNvSpPr/>
          <p:nvPr/>
        </p:nvSpPr>
        <p:spPr>
          <a:xfrm>
            <a:off x="10417850" y="2116931"/>
            <a:ext cx="2818686" cy="344924"/>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Partial Implementation</a:t>
            </a:r>
            <a:endParaRPr lang="en-US" sz="2150" dirty="0"/>
          </a:p>
        </p:txBody>
      </p:sp>
      <p:sp>
        <p:nvSpPr>
          <p:cNvPr id="9" name="Text 6"/>
          <p:cNvSpPr/>
          <p:nvPr/>
        </p:nvSpPr>
        <p:spPr>
          <a:xfrm>
            <a:off x="10417850" y="2602587"/>
            <a:ext cx="3149322" cy="1501140"/>
          </a:xfrm>
          <a:prstGeom prst="rect">
            <a:avLst/>
          </a:prstGeom>
          <a:noFill/>
          <a:ln/>
        </p:spPr>
        <p:txBody>
          <a:bodyPr wrap="square" lIns="0" tIns="0" rIns="0" bIns="0" rtlCol="0" anchor="t"/>
          <a:lstStyle/>
          <a:p>
            <a:pPr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Use abstract classes when you want to provide some default implementation, but leave certain methods unimplemented.</a:t>
            </a:r>
            <a:endParaRPr lang="en-US" sz="1800" dirty="0"/>
          </a:p>
        </p:txBody>
      </p:sp>
      <p:sp>
        <p:nvSpPr>
          <p:cNvPr id="10" name="Shape 7"/>
          <p:cNvSpPr/>
          <p:nvPr/>
        </p:nvSpPr>
        <p:spPr>
          <a:xfrm>
            <a:off x="6307455" y="4580453"/>
            <a:ext cx="3633668" cy="2816066"/>
          </a:xfrm>
          <a:prstGeom prst="roundRect">
            <a:avLst>
              <a:gd name="adj" fmla="val 3499"/>
            </a:avLst>
          </a:prstGeom>
          <a:solidFill>
            <a:srgbClr val="F0D4F7"/>
          </a:solidFill>
          <a:ln w="7620">
            <a:solidFill>
              <a:srgbClr val="D6BADD"/>
            </a:solidFill>
            <a:prstDash val="solid"/>
          </a:ln>
        </p:spPr>
      </p:sp>
      <p:sp>
        <p:nvSpPr>
          <p:cNvPr id="11" name="Text 8"/>
          <p:cNvSpPr/>
          <p:nvPr/>
        </p:nvSpPr>
        <p:spPr>
          <a:xfrm>
            <a:off x="6549628" y="4822627"/>
            <a:ext cx="3149322" cy="689848"/>
          </a:xfrm>
          <a:prstGeom prst="rect">
            <a:avLst/>
          </a:prstGeom>
          <a:noFill/>
          <a:ln/>
        </p:spPr>
        <p:txBody>
          <a:bodyPr wrap="squar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Hierarchical Relationships</a:t>
            </a:r>
            <a:endParaRPr lang="en-US" sz="2150" dirty="0"/>
          </a:p>
        </p:txBody>
      </p:sp>
      <p:sp>
        <p:nvSpPr>
          <p:cNvPr id="12" name="Text 9"/>
          <p:cNvSpPr/>
          <p:nvPr/>
        </p:nvSpPr>
        <p:spPr>
          <a:xfrm>
            <a:off x="6549628" y="5653207"/>
            <a:ext cx="3149322" cy="1501140"/>
          </a:xfrm>
          <a:prstGeom prst="rect">
            <a:avLst/>
          </a:prstGeom>
          <a:noFill/>
          <a:ln/>
        </p:spPr>
        <p:txBody>
          <a:bodyPr wrap="square" lIns="0" tIns="0" rIns="0" bIns="0" rtlCol="0" anchor="t"/>
          <a:lstStyle/>
          <a:p>
            <a:pPr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Abstract classes are appropriate when you have a clear hierarchical relationship between classes.</a:t>
            </a:r>
            <a:endParaRPr lang="en-US" sz="1800" dirty="0"/>
          </a:p>
        </p:txBody>
      </p:sp>
      <p:sp>
        <p:nvSpPr>
          <p:cNvPr id="13" name="Shape 10"/>
          <p:cNvSpPr/>
          <p:nvPr/>
        </p:nvSpPr>
        <p:spPr>
          <a:xfrm>
            <a:off x="10175677" y="4580453"/>
            <a:ext cx="3633668" cy="2816066"/>
          </a:xfrm>
          <a:prstGeom prst="roundRect">
            <a:avLst>
              <a:gd name="adj" fmla="val 3499"/>
            </a:avLst>
          </a:prstGeom>
          <a:solidFill>
            <a:srgbClr val="F0D4F7"/>
          </a:solidFill>
          <a:ln w="7620">
            <a:solidFill>
              <a:srgbClr val="D6BADD"/>
            </a:solidFill>
            <a:prstDash val="solid"/>
          </a:ln>
        </p:spPr>
      </p:sp>
      <p:sp>
        <p:nvSpPr>
          <p:cNvPr id="14" name="Text 11"/>
          <p:cNvSpPr/>
          <p:nvPr/>
        </p:nvSpPr>
        <p:spPr>
          <a:xfrm>
            <a:off x="10417850" y="4822627"/>
            <a:ext cx="2759988" cy="344924"/>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Code Reuse</a:t>
            </a:r>
            <a:endParaRPr lang="en-US" sz="2150" dirty="0"/>
          </a:p>
        </p:txBody>
      </p:sp>
      <p:sp>
        <p:nvSpPr>
          <p:cNvPr id="15" name="Text 12"/>
          <p:cNvSpPr/>
          <p:nvPr/>
        </p:nvSpPr>
        <p:spPr>
          <a:xfrm>
            <a:off x="10417850" y="5308283"/>
            <a:ext cx="3149322" cy="1501140"/>
          </a:xfrm>
          <a:prstGeom prst="rect">
            <a:avLst/>
          </a:prstGeom>
          <a:noFill/>
          <a:ln/>
        </p:spPr>
        <p:txBody>
          <a:bodyPr wrap="square" lIns="0" tIns="0" rIns="0" bIns="0" rtlCol="0" anchor="t"/>
          <a:lstStyle/>
          <a:p>
            <a:pPr indent="0" marL="0">
              <a:lnSpc>
                <a:spcPts val="2950"/>
              </a:lnSpc>
              <a:buNone/>
            </a:pPr>
            <a:r>
              <a:rPr lang="en-US" sz="1800" spc="-37" kern="0" dirty="0">
                <a:solidFill>
                  <a:srgbClr val="272525"/>
                </a:solidFill>
                <a:latin typeface="Source Sans Pro" pitchFamily="34" charset="0"/>
                <a:ea typeface="Source Sans Pro" pitchFamily="34" charset="-122"/>
                <a:cs typeface="Source Sans Pro" pitchFamily="34" charset="-120"/>
              </a:rPr>
              <a:t>Abstract classes enable code reuse by sharing common implementation details across subclasses.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930968"/>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What is an Interface?</a:t>
            </a:r>
            <a:endParaRPr lang="en-US" sz="4400" dirty="0"/>
          </a:p>
        </p:txBody>
      </p:sp>
      <p:sp>
        <p:nvSpPr>
          <p:cNvPr id="4" name="Shape 1"/>
          <p:cNvSpPr/>
          <p:nvPr/>
        </p:nvSpPr>
        <p:spPr>
          <a:xfrm>
            <a:off x="837724" y="5263158"/>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1022509" y="5363408"/>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1615559" y="5263158"/>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Purely Abstract</a:t>
            </a:r>
            <a:endParaRPr lang="en-US" sz="2200" dirty="0"/>
          </a:p>
        </p:txBody>
      </p:sp>
      <p:sp>
        <p:nvSpPr>
          <p:cNvPr id="7" name="Text 4"/>
          <p:cNvSpPr/>
          <p:nvPr/>
        </p:nvSpPr>
        <p:spPr>
          <a:xfrm>
            <a:off x="1615559" y="5758696"/>
            <a:ext cx="3380899"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Interfaces are purely abstract; they can only contain abstract methods and static constants.</a:t>
            </a:r>
            <a:endParaRPr lang="en-US" sz="1850" dirty="0"/>
          </a:p>
        </p:txBody>
      </p:sp>
      <p:sp>
        <p:nvSpPr>
          <p:cNvPr id="8" name="Shape 5"/>
          <p:cNvSpPr/>
          <p:nvPr/>
        </p:nvSpPr>
        <p:spPr>
          <a:xfrm>
            <a:off x="5235773" y="5263158"/>
            <a:ext cx="538520" cy="538520"/>
          </a:xfrm>
          <a:prstGeom prst="roundRect">
            <a:avLst>
              <a:gd name="adj" fmla="val 18670"/>
            </a:avLst>
          </a:prstGeom>
          <a:solidFill>
            <a:srgbClr val="F0D4F7"/>
          </a:solidFill>
          <a:ln w="7620">
            <a:solidFill>
              <a:srgbClr val="D6BADD"/>
            </a:solidFill>
            <a:prstDash val="solid"/>
          </a:ln>
        </p:spPr>
      </p:sp>
      <p:sp>
        <p:nvSpPr>
          <p:cNvPr id="9" name="Text 6"/>
          <p:cNvSpPr/>
          <p:nvPr/>
        </p:nvSpPr>
        <p:spPr>
          <a:xfrm>
            <a:off x="5420558" y="5363408"/>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7"/>
          <p:cNvSpPr/>
          <p:nvPr/>
        </p:nvSpPr>
        <p:spPr>
          <a:xfrm>
            <a:off x="6013609" y="5263158"/>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Multiple Inheritance</a:t>
            </a:r>
            <a:endParaRPr lang="en-US" sz="2200" dirty="0"/>
          </a:p>
        </p:txBody>
      </p:sp>
      <p:sp>
        <p:nvSpPr>
          <p:cNvPr id="11" name="Text 8"/>
          <p:cNvSpPr/>
          <p:nvPr/>
        </p:nvSpPr>
        <p:spPr>
          <a:xfrm>
            <a:off x="6013609" y="5758696"/>
            <a:ext cx="3380899"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Classes can implement multiple interfaces, enabling a form of multiple inheritance.</a:t>
            </a:r>
            <a:endParaRPr lang="en-US" sz="1850" dirty="0"/>
          </a:p>
        </p:txBody>
      </p:sp>
      <p:sp>
        <p:nvSpPr>
          <p:cNvPr id="12" name="Shape 9"/>
          <p:cNvSpPr/>
          <p:nvPr/>
        </p:nvSpPr>
        <p:spPr>
          <a:xfrm>
            <a:off x="9633823" y="5263158"/>
            <a:ext cx="538520" cy="538520"/>
          </a:xfrm>
          <a:prstGeom prst="roundRect">
            <a:avLst>
              <a:gd name="adj" fmla="val 18670"/>
            </a:avLst>
          </a:prstGeom>
          <a:solidFill>
            <a:srgbClr val="F0D4F7"/>
          </a:solidFill>
          <a:ln w="7620">
            <a:solidFill>
              <a:srgbClr val="D6BADD"/>
            </a:solidFill>
            <a:prstDash val="solid"/>
          </a:ln>
        </p:spPr>
      </p:sp>
      <p:sp>
        <p:nvSpPr>
          <p:cNvPr id="13" name="Text 10"/>
          <p:cNvSpPr/>
          <p:nvPr/>
        </p:nvSpPr>
        <p:spPr>
          <a:xfrm>
            <a:off x="9818608" y="5363408"/>
            <a:ext cx="168950" cy="337899"/>
          </a:xfrm>
          <a:prstGeom prst="rect">
            <a:avLst/>
          </a:prstGeom>
          <a:noFill/>
          <a:ln/>
        </p:spPr>
        <p:txBody>
          <a:bodyPr wrap="none" lIns="0" tIns="0" rIns="0" bIns="0" rtlCol="0" anchor="t"/>
          <a:lstStyle/>
          <a:p>
            <a:pPr algn="ctr" indent="0" marL="0">
              <a:lnSpc>
                <a:spcPts val="2650"/>
              </a:lnSpc>
              <a:buNone/>
            </a:pPr>
            <a:r>
              <a:rPr lang="en-US" sz="2650" spc="-53"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4" name="Text 11"/>
          <p:cNvSpPr/>
          <p:nvPr/>
        </p:nvSpPr>
        <p:spPr>
          <a:xfrm>
            <a:off x="10411658" y="5263158"/>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Loose Coupling</a:t>
            </a:r>
            <a:endParaRPr lang="en-US" sz="2200" dirty="0"/>
          </a:p>
        </p:txBody>
      </p:sp>
      <p:sp>
        <p:nvSpPr>
          <p:cNvPr id="15" name="Text 12"/>
          <p:cNvSpPr/>
          <p:nvPr/>
        </p:nvSpPr>
        <p:spPr>
          <a:xfrm>
            <a:off x="10411658" y="5758696"/>
            <a:ext cx="3380899"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Interfaces define a contract, allowing classes to be loosely coupled and easily interchangeable.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485787"/>
            <a:ext cx="6337816" cy="704017"/>
          </a:xfrm>
          <a:prstGeom prst="rect">
            <a:avLst/>
          </a:prstGeom>
          <a:noFill/>
          <a:ln/>
        </p:spPr>
        <p:txBody>
          <a:bodyPr wrap="none" lIns="0" tIns="0" rIns="0" bIns="0" rtlCol="0" anchor="t"/>
          <a:lstStyle/>
          <a:p>
            <a:pPr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Key Features of Interfaces</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Abstract Methods</a:t>
            </a:r>
            <a:endParaRPr lang="en-US" sz="2200" dirty="0"/>
          </a:p>
        </p:txBody>
      </p:sp>
      <p:sp>
        <p:nvSpPr>
          <p:cNvPr id="4" name="Text 2"/>
          <p:cNvSpPr/>
          <p:nvPr/>
        </p:nvSpPr>
        <p:spPr>
          <a:xfrm>
            <a:off x="837724" y="4379357"/>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All methods in an interface are implicitly abstract and public, even if not explicitly declared.</a:t>
            </a:r>
            <a:endParaRPr lang="en-US" sz="1850" dirty="0"/>
          </a:p>
        </p:txBody>
      </p:sp>
      <p:sp>
        <p:nvSpPr>
          <p:cNvPr id="5" name="Text 3"/>
          <p:cNvSpPr/>
          <p:nvPr/>
        </p:nvSpPr>
        <p:spPr>
          <a:xfrm>
            <a:off x="5357813" y="3788093"/>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Static Methods</a:t>
            </a:r>
            <a:endParaRPr lang="en-US" sz="2200" dirty="0"/>
          </a:p>
        </p:txBody>
      </p:sp>
      <p:sp>
        <p:nvSpPr>
          <p:cNvPr id="6" name="Text 4"/>
          <p:cNvSpPr/>
          <p:nvPr/>
        </p:nvSpPr>
        <p:spPr>
          <a:xfrm>
            <a:off x="5357813" y="4379357"/>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Interfaces can now contain static utility methods, in addition to abstract instance methods.</a:t>
            </a:r>
            <a:endParaRPr lang="en-US" sz="1850" dirty="0"/>
          </a:p>
        </p:txBody>
      </p:sp>
      <p:sp>
        <p:nvSpPr>
          <p:cNvPr id="7" name="Text 5"/>
          <p:cNvSpPr/>
          <p:nvPr/>
        </p:nvSpPr>
        <p:spPr>
          <a:xfrm>
            <a:off x="9877901" y="3788093"/>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Default Methods</a:t>
            </a:r>
            <a:endParaRPr lang="en-US" sz="2200" dirty="0"/>
          </a:p>
        </p:txBody>
      </p:sp>
      <p:sp>
        <p:nvSpPr>
          <p:cNvPr id="8" name="Text 6"/>
          <p:cNvSpPr/>
          <p:nvPr/>
        </p:nvSpPr>
        <p:spPr>
          <a:xfrm>
            <a:off x="9877901" y="4379357"/>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Interfaces can provide default method implementations, allowing for backwards compatibility.</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0432" y="647700"/>
            <a:ext cx="7495937" cy="1384935"/>
          </a:xfrm>
          <a:prstGeom prst="rect">
            <a:avLst/>
          </a:prstGeom>
          <a:noFill/>
          <a:ln/>
        </p:spPr>
        <p:txBody>
          <a:bodyPr wrap="square" lIns="0" tIns="0" rIns="0" bIns="0" rtlCol="0" anchor="t"/>
          <a:lstStyle/>
          <a:p>
            <a:pPr indent="0" marL="0">
              <a:lnSpc>
                <a:spcPts val="5450"/>
              </a:lnSpc>
              <a:buNone/>
            </a:pPr>
            <a:r>
              <a:rPr lang="en-US" sz="4350" spc="-87" kern="0" dirty="0">
                <a:solidFill>
                  <a:srgbClr val="000000"/>
                </a:solidFill>
                <a:latin typeface="Source Serif Pro Semi Bold" pitchFamily="34" charset="0"/>
                <a:ea typeface="Source Serif Pro Semi Bold" pitchFamily="34" charset="-122"/>
                <a:cs typeface="Source Serif Pro Semi Bold" pitchFamily="34" charset="-120"/>
              </a:rPr>
              <a:t>Differences between Abstract Classes and Interfaces</a:t>
            </a:r>
            <a:endParaRPr lang="en-US" sz="4350" dirty="0"/>
          </a:p>
        </p:txBody>
      </p:sp>
      <p:sp>
        <p:nvSpPr>
          <p:cNvPr id="4" name="Shape 1"/>
          <p:cNvSpPr/>
          <p:nvPr/>
        </p:nvSpPr>
        <p:spPr>
          <a:xfrm>
            <a:off x="6310432" y="2385774"/>
            <a:ext cx="3630335" cy="2480310"/>
          </a:xfrm>
          <a:prstGeom prst="roundRect">
            <a:avLst>
              <a:gd name="adj" fmla="val 3987"/>
            </a:avLst>
          </a:prstGeom>
          <a:solidFill>
            <a:srgbClr val="F0D4F7"/>
          </a:solidFill>
          <a:ln w="7620">
            <a:solidFill>
              <a:srgbClr val="D6BADD"/>
            </a:solidFill>
            <a:prstDash val="solid"/>
          </a:ln>
        </p:spPr>
      </p:sp>
      <p:sp>
        <p:nvSpPr>
          <p:cNvPr id="5" name="Text 2"/>
          <p:cNvSpPr/>
          <p:nvPr/>
        </p:nvSpPr>
        <p:spPr>
          <a:xfrm>
            <a:off x="6553438" y="2628781"/>
            <a:ext cx="2769989" cy="346234"/>
          </a:xfrm>
          <a:prstGeom prst="rect">
            <a:avLst/>
          </a:prstGeom>
          <a:noFill/>
          <a:ln/>
        </p:spPr>
        <p:txBody>
          <a:bodyPr wrap="none" lIns="0" tIns="0" rIns="0" bIns="0" rtlCol="0" anchor="t"/>
          <a:lstStyle/>
          <a:p>
            <a:pPr indent="0" marL="0">
              <a:lnSpc>
                <a:spcPts val="270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Instantiation</a:t>
            </a:r>
            <a:endParaRPr lang="en-US" sz="2150" dirty="0"/>
          </a:p>
        </p:txBody>
      </p:sp>
      <p:sp>
        <p:nvSpPr>
          <p:cNvPr id="6" name="Text 3"/>
          <p:cNvSpPr/>
          <p:nvPr/>
        </p:nvSpPr>
        <p:spPr>
          <a:xfrm>
            <a:off x="6553438" y="3116223"/>
            <a:ext cx="3144322" cy="1506855"/>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Abstract classes can have concrete methods, while interfaces contain only abstract methods.</a:t>
            </a:r>
            <a:endParaRPr lang="en-US" sz="1850" dirty="0"/>
          </a:p>
        </p:txBody>
      </p:sp>
      <p:sp>
        <p:nvSpPr>
          <p:cNvPr id="7" name="Shape 4"/>
          <p:cNvSpPr/>
          <p:nvPr/>
        </p:nvSpPr>
        <p:spPr>
          <a:xfrm>
            <a:off x="10176153" y="2385774"/>
            <a:ext cx="3630335" cy="2480310"/>
          </a:xfrm>
          <a:prstGeom prst="roundRect">
            <a:avLst>
              <a:gd name="adj" fmla="val 3987"/>
            </a:avLst>
          </a:prstGeom>
          <a:solidFill>
            <a:srgbClr val="F0D4F7"/>
          </a:solidFill>
          <a:ln w="7620">
            <a:solidFill>
              <a:srgbClr val="D6BADD"/>
            </a:solidFill>
            <a:prstDash val="solid"/>
          </a:ln>
        </p:spPr>
      </p:sp>
      <p:sp>
        <p:nvSpPr>
          <p:cNvPr id="8" name="Text 5"/>
          <p:cNvSpPr/>
          <p:nvPr/>
        </p:nvSpPr>
        <p:spPr>
          <a:xfrm>
            <a:off x="10419159" y="2628781"/>
            <a:ext cx="2769989" cy="346234"/>
          </a:xfrm>
          <a:prstGeom prst="rect">
            <a:avLst/>
          </a:prstGeom>
          <a:noFill/>
          <a:ln/>
        </p:spPr>
        <p:txBody>
          <a:bodyPr wrap="none" lIns="0" tIns="0" rIns="0" bIns="0" rtlCol="0" anchor="t"/>
          <a:lstStyle/>
          <a:p>
            <a:pPr indent="0" marL="0">
              <a:lnSpc>
                <a:spcPts val="270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Inheritance</a:t>
            </a:r>
            <a:endParaRPr lang="en-US" sz="2150" dirty="0"/>
          </a:p>
        </p:txBody>
      </p:sp>
      <p:sp>
        <p:nvSpPr>
          <p:cNvPr id="9" name="Text 6"/>
          <p:cNvSpPr/>
          <p:nvPr/>
        </p:nvSpPr>
        <p:spPr>
          <a:xfrm>
            <a:off x="10419159" y="3116223"/>
            <a:ext cx="3144322" cy="1130141"/>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Classes can extend only one abstract class, but can implement multiple interfaces.</a:t>
            </a:r>
            <a:endParaRPr lang="en-US" sz="1850" dirty="0"/>
          </a:p>
        </p:txBody>
      </p:sp>
      <p:sp>
        <p:nvSpPr>
          <p:cNvPr id="10" name="Shape 7"/>
          <p:cNvSpPr/>
          <p:nvPr/>
        </p:nvSpPr>
        <p:spPr>
          <a:xfrm>
            <a:off x="6310432" y="5101471"/>
            <a:ext cx="3630335" cy="2480310"/>
          </a:xfrm>
          <a:prstGeom prst="roundRect">
            <a:avLst>
              <a:gd name="adj" fmla="val 3987"/>
            </a:avLst>
          </a:prstGeom>
          <a:solidFill>
            <a:srgbClr val="F0D4F7"/>
          </a:solidFill>
          <a:ln w="7620">
            <a:solidFill>
              <a:srgbClr val="D6BADD"/>
            </a:solidFill>
            <a:prstDash val="solid"/>
          </a:ln>
        </p:spPr>
      </p:sp>
      <p:sp>
        <p:nvSpPr>
          <p:cNvPr id="11" name="Text 8"/>
          <p:cNvSpPr/>
          <p:nvPr/>
        </p:nvSpPr>
        <p:spPr>
          <a:xfrm>
            <a:off x="6553438" y="5344478"/>
            <a:ext cx="2769989" cy="346234"/>
          </a:xfrm>
          <a:prstGeom prst="rect">
            <a:avLst/>
          </a:prstGeom>
          <a:noFill/>
          <a:ln/>
        </p:spPr>
        <p:txBody>
          <a:bodyPr wrap="none" lIns="0" tIns="0" rIns="0" bIns="0" rtlCol="0" anchor="t"/>
          <a:lstStyle/>
          <a:p>
            <a:pPr indent="0" marL="0">
              <a:lnSpc>
                <a:spcPts val="270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Access Modifiers</a:t>
            </a:r>
            <a:endParaRPr lang="en-US" sz="2150" dirty="0"/>
          </a:p>
        </p:txBody>
      </p:sp>
      <p:sp>
        <p:nvSpPr>
          <p:cNvPr id="12" name="Text 9"/>
          <p:cNvSpPr/>
          <p:nvPr/>
        </p:nvSpPr>
        <p:spPr>
          <a:xfrm>
            <a:off x="6553438" y="5831919"/>
            <a:ext cx="3144322" cy="1130141"/>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Abstract classes can use any access modifier, while interfaces only allow public members.</a:t>
            </a:r>
            <a:endParaRPr lang="en-US" sz="1850" dirty="0"/>
          </a:p>
        </p:txBody>
      </p:sp>
      <p:sp>
        <p:nvSpPr>
          <p:cNvPr id="13" name="Shape 10"/>
          <p:cNvSpPr/>
          <p:nvPr/>
        </p:nvSpPr>
        <p:spPr>
          <a:xfrm>
            <a:off x="10176153" y="5101471"/>
            <a:ext cx="3630335" cy="2480310"/>
          </a:xfrm>
          <a:prstGeom prst="roundRect">
            <a:avLst>
              <a:gd name="adj" fmla="val 3987"/>
            </a:avLst>
          </a:prstGeom>
          <a:solidFill>
            <a:srgbClr val="F0D4F7"/>
          </a:solidFill>
          <a:ln w="7620">
            <a:solidFill>
              <a:srgbClr val="D6BADD"/>
            </a:solidFill>
            <a:prstDash val="solid"/>
          </a:ln>
        </p:spPr>
      </p:sp>
      <p:sp>
        <p:nvSpPr>
          <p:cNvPr id="14" name="Text 11"/>
          <p:cNvSpPr/>
          <p:nvPr/>
        </p:nvSpPr>
        <p:spPr>
          <a:xfrm>
            <a:off x="10419159" y="5344478"/>
            <a:ext cx="2769989" cy="346234"/>
          </a:xfrm>
          <a:prstGeom prst="rect">
            <a:avLst/>
          </a:prstGeom>
          <a:noFill/>
          <a:ln/>
        </p:spPr>
        <p:txBody>
          <a:bodyPr wrap="none" lIns="0" tIns="0" rIns="0" bIns="0" rtlCol="0" anchor="t"/>
          <a:lstStyle/>
          <a:p>
            <a:pPr indent="0" marL="0">
              <a:lnSpc>
                <a:spcPts val="2700"/>
              </a:lnSpc>
              <a:buNone/>
            </a:pPr>
            <a:r>
              <a:rPr lang="en-US" sz="2150" spc="-44" kern="0" dirty="0">
                <a:solidFill>
                  <a:srgbClr val="272525"/>
                </a:solidFill>
                <a:latin typeface="Source Serif Pro Semi Bold" pitchFamily="34" charset="0"/>
                <a:ea typeface="Source Serif Pro Semi Bold" pitchFamily="34" charset="-122"/>
                <a:cs typeface="Source Serif Pro Semi Bold" pitchFamily="34" charset="-120"/>
              </a:rPr>
              <a:t>State</a:t>
            </a:r>
            <a:endParaRPr lang="en-US" sz="2150" dirty="0"/>
          </a:p>
        </p:txBody>
      </p:sp>
      <p:sp>
        <p:nvSpPr>
          <p:cNvPr id="15" name="Text 12"/>
          <p:cNvSpPr/>
          <p:nvPr/>
        </p:nvSpPr>
        <p:spPr>
          <a:xfrm>
            <a:off x="10419159" y="5831919"/>
            <a:ext cx="3144322" cy="1506855"/>
          </a:xfrm>
          <a:prstGeom prst="rect">
            <a:avLst/>
          </a:prstGeom>
          <a:noFill/>
          <a:ln/>
        </p:spPr>
        <p:txBody>
          <a:bodyPr wrap="square" lIns="0" tIns="0" rIns="0" bIns="0" rtlCol="0" anchor="t"/>
          <a:lstStyle/>
          <a:p>
            <a:pPr indent="0" marL="0">
              <a:lnSpc>
                <a:spcPts val="2950"/>
              </a:lnSpc>
              <a:buNone/>
            </a:pPr>
            <a:r>
              <a:rPr lang="en-US" sz="1850" spc="-37" kern="0" dirty="0">
                <a:solidFill>
                  <a:srgbClr val="272525"/>
                </a:solidFill>
                <a:latin typeface="Source Sans Pro" pitchFamily="34" charset="0"/>
                <a:ea typeface="Source Sans Pro" pitchFamily="34" charset="-122"/>
                <a:cs typeface="Source Sans Pro" pitchFamily="34" charset="-120"/>
              </a:rPr>
              <a:t>Abstract classes can have instance variables, while interfaces can only have static constants.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7093" y="614720"/>
            <a:ext cx="7582614" cy="1312069"/>
          </a:xfrm>
          <a:prstGeom prst="rect">
            <a:avLst/>
          </a:prstGeom>
          <a:noFill/>
          <a:ln/>
        </p:spPr>
        <p:txBody>
          <a:bodyPr wrap="square" lIns="0" tIns="0" rIns="0" bIns="0" rtlCol="0" anchor="t"/>
          <a:lstStyle/>
          <a:p>
            <a:pPr indent="0" marL="0">
              <a:lnSpc>
                <a:spcPts val="5150"/>
              </a:lnSpc>
              <a:buNone/>
            </a:pPr>
            <a:r>
              <a:rPr lang="en-US" sz="4100" spc="-83" kern="0" dirty="0">
                <a:solidFill>
                  <a:srgbClr val="000000"/>
                </a:solidFill>
                <a:latin typeface="Source Serif Pro Semi Bold" pitchFamily="34" charset="0"/>
                <a:ea typeface="Source Serif Pro Semi Bold" pitchFamily="34" charset="-122"/>
                <a:cs typeface="Source Serif Pro Semi Bold" pitchFamily="34" charset="-120"/>
              </a:rPr>
              <a:t>Implementing Interfaces vs. Extending Abstract Classes</a:t>
            </a:r>
            <a:endParaRPr lang="en-US" sz="4100" dirty="0"/>
          </a:p>
        </p:txBody>
      </p:sp>
      <p:pic>
        <p:nvPicPr>
          <p:cNvPr id="4" name="Image 1" descr="preencoded.png">    </p:cNvPr>
          <p:cNvPicPr>
            <a:picLocks noChangeAspect="1"/>
          </p:cNvPicPr>
          <p:nvPr/>
        </p:nvPicPr>
        <p:blipFill>
          <a:blip r:embed="rId2"/>
          <a:stretch>
            <a:fillRect/>
          </a:stretch>
        </p:blipFill>
        <p:spPr>
          <a:xfrm>
            <a:off x="6267093" y="2261354"/>
            <a:ext cx="1115258" cy="1784509"/>
          </a:xfrm>
          <a:prstGeom prst="rect">
            <a:avLst/>
          </a:prstGeom>
        </p:spPr>
      </p:pic>
      <p:sp>
        <p:nvSpPr>
          <p:cNvPr id="5" name="Text 1"/>
          <p:cNvSpPr/>
          <p:nvPr/>
        </p:nvSpPr>
        <p:spPr>
          <a:xfrm>
            <a:off x="7716917" y="2484358"/>
            <a:ext cx="2624257"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Flexibility</a:t>
            </a:r>
            <a:endParaRPr lang="en-US" sz="2050" dirty="0"/>
          </a:p>
        </p:txBody>
      </p:sp>
      <p:sp>
        <p:nvSpPr>
          <p:cNvPr id="6" name="Text 2"/>
          <p:cNvSpPr/>
          <p:nvPr/>
        </p:nvSpPr>
        <p:spPr>
          <a:xfrm>
            <a:off x="7716917" y="2946202"/>
            <a:ext cx="6132790"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Interfaces provide more flexibility, allowing a class to implement multiple interfaces.</a:t>
            </a:r>
            <a:endParaRPr lang="en-US" sz="1750" dirty="0"/>
          </a:p>
        </p:txBody>
      </p:sp>
      <p:pic>
        <p:nvPicPr>
          <p:cNvPr id="7" name="Image 2" descr="preencoded.png">    </p:cNvPr>
          <p:cNvPicPr>
            <a:picLocks noChangeAspect="1"/>
          </p:cNvPicPr>
          <p:nvPr/>
        </p:nvPicPr>
        <p:blipFill>
          <a:blip r:embed="rId3"/>
          <a:stretch>
            <a:fillRect/>
          </a:stretch>
        </p:blipFill>
        <p:spPr>
          <a:xfrm>
            <a:off x="6267093" y="4045863"/>
            <a:ext cx="1115258" cy="1784509"/>
          </a:xfrm>
          <a:prstGeom prst="rect">
            <a:avLst/>
          </a:prstGeom>
        </p:spPr>
      </p:pic>
      <p:sp>
        <p:nvSpPr>
          <p:cNvPr id="8" name="Text 3"/>
          <p:cNvSpPr/>
          <p:nvPr/>
        </p:nvSpPr>
        <p:spPr>
          <a:xfrm>
            <a:off x="7716917" y="4268867"/>
            <a:ext cx="2624257"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Code Reuse</a:t>
            </a:r>
            <a:endParaRPr lang="en-US" sz="2050" dirty="0"/>
          </a:p>
        </p:txBody>
      </p:sp>
      <p:sp>
        <p:nvSpPr>
          <p:cNvPr id="9" name="Text 4"/>
          <p:cNvSpPr/>
          <p:nvPr/>
        </p:nvSpPr>
        <p:spPr>
          <a:xfrm>
            <a:off x="7716917" y="4730710"/>
            <a:ext cx="6132790"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Abstract classes enable code reuse by providing common concrete method implementations.</a:t>
            </a:r>
            <a:endParaRPr lang="en-US" sz="1750" dirty="0"/>
          </a:p>
        </p:txBody>
      </p:sp>
      <p:pic>
        <p:nvPicPr>
          <p:cNvPr id="10" name="Image 3" descr="preencoded.png">    </p:cNvPr>
          <p:cNvPicPr>
            <a:picLocks noChangeAspect="1"/>
          </p:cNvPicPr>
          <p:nvPr/>
        </p:nvPicPr>
        <p:blipFill>
          <a:blip r:embed="rId4"/>
          <a:stretch>
            <a:fillRect/>
          </a:stretch>
        </p:blipFill>
        <p:spPr>
          <a:xfrm>
            <a:off x="6267093" y="5830372"/>
            <a:ext cx="1115258" cy="1784509"/>
          </a:xfrm>
          <a:prstGeom prst="rect">
            <a:avLst/>
          </a:prstGeom>
        </p:spPr>
      </p:pic>
      <p:sp>
        <p:nvSpPr>
          <p:cNvPr id="11" name="Text 5"/>
          <p:cNvSpPr/>
          <p:nvPr/>
        </p:nvSpPr>
        <p:spPr>
          <a:xfrm>
            <a:off x="7716917" y="6053376"/>
            <a:ext cx="2624257"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Constraints</a:t>
            </a:r>
            <a:endParaRPr lang="en-US" sz="2050" dirty="0"/>
          </a:p>
        </p:txBody>
      </p:sp>
      <p:sp>
        <p:nvSpPr>
          <p:cNvPr id="12" name="Text 6"/>
          <p:cNvSpPr/>
          <p:nvPr/>
        </p:nvSpPr>
        <p:spPr>
          <a:xfrm>
            <a:off x="7716917" y="6515219"/>
            <a:ext cx="6132790"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Abstract classes impose more constraints, as a class can only extend one abstract class.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743"/>
          </a:xfrm>
          <a:prstGeom prst="rect">
            <a:avLst/>
          </a:prstGeom>
        </p:spPr>
      </p:pic>
      <p:sp>
        <p:nvSpPr>
          <p:cNvPr id="3" name="Text 0"/>
          <p:cNvSpPr/>
          <p:nvPr/>
        </p:nvSpPr>
        <p:spPr>
          <a:xfrm>
            <a:off x="6273165" y="618173"/>
            <a:ext cx="7570470" cy="1322308"/>
          </a:xfrm>
          <a:prstGeom prst="rect">
            <a:avLst/>
          </a:prstGeom>
          <a:noFill/>
          <a:ln/>
        </p:spPr>
        <p:txBody>
          <a:bodyPr wrap="square" lIns="0" tIns="0" rIns="0" bIns="0" rtlCol="0" anchor="t"/>
          <a:lstStyle/>
          <a:p>
            <a:pPr indent="0" marL="0">
              <a:lnSpc>
                <a:spcPts val="5200"/>
              </a:lnSpc>
              <a:buNone/>
            </a:pPr>
            <a:r>
              <a:rPr lang="en-US" sz="4150" spc="-83" kern="0" dirty="0">
                <a:solidFill>
                  <a:srgbClr val="000000"/>
                </a:solidFill>
                <a:latin typeface="Source Serif Pro Semi Bold" pitchFamily="34" charset="0"/>
                <a:ea typeface="Source Serif Pro Semi Bold" pitchFamily="34" charset="-122"/>
                <a:cs typeface="Source Serif Pro Semi Bold" pitchFamily="34" charset="-120"/>
              </a:rPr>
              <a:t>Benefits of using Abstract Classes and Interfaces</a:t>
            </a:r>
            <a:endParaRPr lang="en-US" sz="4150" dirty="0"/>
          </a:p>
        </p:txBody>
      </p:sp>
      <p:pic>
        <p:nvPicPr>
          <p:cNvPr id="4" name="Image 1" descr="preencoded.png">    </p:cNvPr>
          <p:cNvPicPr>
            <a:picLocks noChangeAspect="1"/>
          </p:cNvPicPr>
          <p:nvPr/>
        </p:nvPicPr>
        <p:blipFill>
          <a:blip r:embed="rId2"/>
          <a:stretch>
            <a:fillRect/>
          </a:stretch>
        </p:blipFill>
        <p:spPr>
          <a:xfrm>
            <a:off x="6273165" y="2277666"/>
            <a:ext cx="561975" cy="561975"/>
          </a:xfrm>
          <a:prstGeom prst="rect">
            <a:avLst/>
          </a:prstGeom>
        </p:spPr>
      </p:pic>
      <p:sp>
        <p:nvSpPr>
          <p:cNvPr id="5" name="Text 1"/>
          <p:cNvSpPr/>
          <p:nvPr/>
        </p:nvSpPr>
        <p:spPr>
          <a:xfrm>
            <a:off x="6273165" y="3064431"/>
            <a:ext cx="2644735" cy="330517"/>
          </a:xfrm>
          <a:prstGeom prst="rect">
            <a:avLst/>
          </a:prstGeom>
          <a:noFill/>
          <a:ln/>
        </p:spPr>
        <p:txBody>
          <a:bodyPr wrap="none" lIns="0" tIns="0" rIns="0" bIns="0" rtlCol="0" anchor="t"/>
          <a:lstStyle/>
          <a:p>
            <a:pPr algn="l" indent="0" marL="0">
              <a:lnSpc>
                <a:spcPts val="2600"/>
              </a:lnSpc>
              <a:buNone/>
            </a:pPr>
            <a:r>
              <a:rPr lang="en-US" sz="2050" spc="-42" kern="0" dirty="0">
                <a:solidFill>
                  <a:srgbClr val="272525"/>
                </a:solidFill>
                <a:latin typeface="Source Serif Pro Semi Bold" pitchFamily="34" charset="0"/>
                <a:ea typeface="Source Serif Pro Semi Bold" pitchFamily="34" charset="-122"/>
                <a:cs typeface="Source Serif Pro Semi Bold" pitchFamily="34" charset="-120"/>
              </a:rPr>
              <a:t>Code Reuse</a:t>
            </a:r>
            <a:endParaRPr lang="en-US" sz="2050" dirty="0"/>
          </a:p>
        </p:txBody>
      </p:sp>
      <p:sp>
        <p:nvSpPr>
          <p:cNvPr id="6" name="Text 2"/>
          <p:cNvSpPr/>
          <p:nvPr/>
        </p:nvSpPr>
        <p:spPr>
          <a:xfrm>
            <a:off x="6273165" y="3529727"/>
            <a:ext cx="3616643" cy="1078706"/>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Abstract classes and interfaces promote code reuse by defining common behavior.</a:t>
            </a:r>
            <a:endParaRPr lang="en-US" sz="1750" dirty="0"/>
          </a:p>
        </p:txBody>
      </p:sp>
      <p:pic>
        <p:nvPicPr>
          <p:cNvPr id="7" name="Image 2" descr="preencoded.png">    </p:cNvPr>
          <p:cNvPicPr>
            <a:picLocks noChangeAspect="1"/>
          </p:cNvPicPr>
          <p:nvPr/>
        </p:nvPicPr>
        <p:blipFill>
          <a:blip r:embed="rId3"/>
          <a:stretch>
            <a:fillRect/>
          </a:stretch>
        </p:blipFill>
        <p:spPr>
          <a:xfrm>
            <a:off x="10226993" y="2277666"/>
            <a:ext cx="561975" cy="561975"/>
          </a:xfrm>
          <a:prstGeom prst="rect">
            <a:avLst/>
          </a:prstGeom>
        </p:spPr>
      </p:pic>
      <p:sp>
        <p:nvSpPr>
          <p:cNvPr id="8" name="Text 3"/>
          <p:cNvSpPr/>
          <p:nvPr/>
        </p:nvSpPr>
        <p:spPr>
          <a:xfrm>
            <a:off x="10226993" y="3064431"/>
            <a:ext cx="2644735" cy="330517"/>
          </a:xfrm>
          <a:prstGeom prst="rect">
            <a:avLst/>
          </a:prstGeom>
          <a:noFill/>
          <a:ln/>
        </p:spPr>
        <p:txBody>
          <a:bodyPr wrap="none" lIns="0" tIns="0" rIns="0" bIns="0" rtlCol="0" anchor="t"/>
          <a:lstStyle/>
          <a:p>
            <a:pPr algn="l" indent="0" marL="0">
              <a:lnSpc>
                <a:spcPts val="2600"/>
              </a:lnSpc>
              <a:buNone/>
            </a:pPr>
            <a:r>
              <a:rPr lang="en-US" sz="2050" spc="-42" kern="0" dirty="0">
                <a:solidFill>
                  <a:srgbClr val="272525"/>
                </a:solidFill>
                <a:latin typeface="Source Serif Pro Semi Bold" pitchFamily="34" charset="0"/>
                <a:ea typeface="Source Serif Pro Semi Bold" pitchFamily="34" charset="-122"/>
                <a:cs typeface="Source Serif Pro Semi Bold" pitchFamily="34" charset="-120"/>
              </a:rPr>
              <a:t>Abstraction</a:t>
            </a:r>
            <a:endParaRPr lang="en-US" sz="2050" dirty="0"/>
          </a:p>
        </p:txBody>
      </p:sp>
      <p:sp>
        <p:nvSpPr>
          <p:cNvPr id="9" name="Text 4"/>
          <p:cNvSpPr/>
          <p:nvPr/>
        </p:nvSpPr>
        <p:spPr>
          <a:xfrm>
            <a:off x="10226993" y="3529727"/>
            <a:ext cx="3616643" cy="1078706"/>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They provide a way to abstract away implementation details and focus on the contract.</a:t>
            </a:r>
            <a:endParaRPr lang="en-US" sz="1750" dirty="0"/>
          </a:p>
        </p:txBody>
      </p:sp>
      <p:pic>
        <p:nvPicPr>
          <p:cNvPr id="10" name="Image 3" descr="preencoded.png">    </p:cNvPr>
          <p:cNvPicPr>
            <a:picLocks noChangeAspect="1"/>
          </p:cNvPicPr>
          <p:nvPr/>
        </p:nvPicPr>
        <p:blipFill>
          <a:blip r:embed="rId4"/>
          <a:stretch>
            <a:fillRect/>
          </a:stretch>
        </p:blipFill>
        <p:spPr>
          <a:xfrm>
            <a:off x="6273165" y="5282803"/>
            <a:ext cx="561975" cy="561975"/>
          </a:xfrm>
          <a:prstGeom prst="rect">
            <a:avLst/>
          </a:prstGeom>
        </p:spPr>
      </p:pic>
      <p:sp>
        <p:nvSpPr>
          <p:cNvPr id="11" name="Text 5"/>
          <p:cNvSpPr/>
          <p:nvPr/>
        </p:nvSpPr>
        <p:spPr>
          <a:xfrm>
            <a:off x="6273165" y="6069568"/>
            <a:ext cx="2644735" cy="330517"/>
          </a:xfrm>
          <a:prstGeom prst="rect">
            <a:avLst/>
          </a:prstGeom>
          <a:noFill/>
          <a:ln/>
        </p:spPr>
        <p:txBody>
          <a:bodyPr wrap="none" lIns="0" tIns="0" rIns="0" bIns="0" rtlCol="0" anchor="t"/>
          <a:lstStyle/>
          <a:p>
            <a:pPr algn="l" indent="0" marL="0">
              <a:lnSpc>
                <a:spcPts val="2600"/>
              </a:lnSpc>
              <a:buNone/>
            </a:pPr>
            <a:r>
              <a:rPr lang="en-US" sz="2050" spc="-42" kern="0" dirty="0">
                <a:solidFill>
                  <a:srgbClr val="272525"/>
                </a:solidFill>
                <a:latin typeface="Source Serif Pro Semi Bold" pitchFamily="34" charset="0"/>
                <a:ea typeface="Source Serif Pro Semi Bold" pitchFamily="34" charset="-122"/>
                <a:cs typeface="Source Serif Pro Semi Bold" pitchFamily="34" charset="-120"/>
              </a:rPr>
              <a:t>Extensibility</a:t>
            </a:r>
            <a:endParaRPr lang="en-US" sz="2050" dirty="0"/>
          </a:p>
        </p:txBody>
      </p:sp>
      <p:sp>
        <p:nvSpPr>
          <p:cNvPr id="12" name="Text 6"/>
          <p:cNvSpPr/>
          <p:nvPr/>
        </p:nvSpPr>
        <p:spPr>
          <a:xfrm>
            <a:off x="6273165" y="6534864"/>
            <a:ext cx="3616643" cy="1078706"/>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Interfaces enable extensible and loosely coupled designs that are easy to maintain.</a:t>
            </a:r>
            <a:endParaRPr lang="en-US" sz="1750" dirty="0"/>
          </a:p>
        </p:txBody>
      </p:sp>
      <p:pic>
        <p:nvPicPr>
          <p:cNvPr id="13" name="Image 4" descr="preencoded.png">    </p:cNvPr>
          <p:cNvPicPr>
            <a:picLocks noChangeAspect="1"/>
          </p:cNvPicPr>
          <p:nvPr/>
        </p:nvPicPr>
        <p:blipFill>
          <a:blip r:embed="rId5"/>
          <a:stretch>
            <a:fillRect/>
          </a:stretch>
        </p:blipFill>
        <p:spPr>
          <a:xfrm>
            <a:off x="10226993" y="5282803"/>
            <a:ext cx="561975" cy="561975"/>
          </a:xfrm>
          <a:prstGeom prst="rect">
            <a:avLst/>
          </a:prstGeom>
        </p:spPr>
      </p:pic>
      <p:sp>
        <p:nvSpPr>
          <p:cNvPr id="14" name="Text 7"/>
          <p:cNvSpPr/>
          <p:nvPr/>
        </p:nvSpPr>
        <p:spPr>
          <a:xfrm>
            <a:off x="10226993" y="6069568"/>
            <a:ext cx="2644735" cy="330517"/>
          </a:xfrm>
          <a:prstGeom prst="rect">
            <a:avLst/>
          </a:prstGeom>
          <a:noFill/>
          <a:ln/>
        </p:spPr>
        <p:txBody>
          <a:bodyPr wrap="none" lIns="0" tIns="0" rIns="0" bIns="0" rtlCol="0" anchor="t"/>
          <a:lstStyle/>
          <a:p>
            <a:pPr algn="l" indent="0" marL="0">
              <a:lnSpc>
                <a:spcPts val="2600"/>
              </a:lnSpc>
              <a:buNone/>
            </a:pPr>
            <a:r>
              <a:rPr lang="en-US" sz="2050" spc="-42" kern="0" dirty="0">
                <a:solidFill>
                  <a:srgbClr val="272525"/>
                </a:solidFill>
                <a:latin typeface="Source Serif Pro Semi Bold" pitchFamily="34" charset="0"/>
                <a:ea typeface="Source Serif Pro Semi Bold" pitchFamily="34" charset="-122"/>
                <a:cs typeface="Source Serif Pro Semi Bold" pitchFamily="34" charset="-120"/>
              </a:rPr>
              <a:t>Polymorphism</a:t>
            </a:r>
            <a:endParaRPr lang="en-US" sz="2050" dirty="0"/>
          </a:p>
        </p:txBody>
      </p:sp>
      <p:sp>
        <p:nvSpPr>
          <p:cNvPr id="15" name="Text 8"/>
          <p:cNvSpPr/>
          <p:nvPr/>
        </p:nvSpPr>
        <p:spPr>
          <a:xfrm>
            <a:off x="10226993" y="6534864"/>
            <a:ext cx="3616643" cy="1078706"/>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Abstract classes and interfaces support polymorphism, allowing for dynamic binding.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2024-11-12T03:19:32Z</dcterms:created>
  <dcterms:modified xsi:type="dcterms:W3CDTF">2024-11-12T03:19:32Z</dcterms:modified>
</cp:coreProperties>
</file>